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3"/>
    <p:sldId id="273" r:id="rId4"/>
    <p:sldId id="257" r:id="rId5"/>
    <p:sldId id="258" r:id="rId6"/>
    <p:sldId id="267" r:id="rId7"/>
    <p:sldId id="268" r:id="rId8"/>
    <p:sldId id="259" r:id="rId9"/>
    <p:sldId id="260" r:id="rId10"/>
    <p:sldId id="261" r:id="rId11"/>
    <p:sldId id="262" r:id="rId12"/>
    <p:sldId id="264" r:id="rId13"/>
    <p:sldId id="265" r:id="rId14"/>
    <p:sldId id="269" r:id="rId15"/>
    <p:sldId id="270" r:id="rId16"/>
    <p:sldId id="271" r:id="rId17"/>
    <p:sldId id="272" r:id="rId18"/>
    <p:sldId id="266" r:id="rId19"/>
  </p:sldIdLst>
  <p:sldSz cx="18288000" cy="10287000"/>
  <p:notesSz cx="6858000" cy="9144000"/>
  <p:embeddedFontLst>
    <p:embeddedFont>
      <p:font typeface="Calibri" panose="020F050202020403020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23"/>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notesMaster" Target="notesMasters/notesMaster1.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ctr">
              <a:defRPr sz="4800">
                <a:solidFill>
                  <a:srgbClr val="333333"/>
                </a:solidFill>
              </a:defRPr>
            </a:lvl1pPr>
          </a:lstStyle>
          <a:p>
            <a:r>
              <a:rPr lang="en-US"/>
              <a:t>Click to add title</a:t>
            </a:r>
            <a:endParaRPr lang="en-US"/>
          </a:p>
        </p:txBody>
      </p:sp>
      <p:sp>
        <p:nvSpPr>
          <p:cNvPr id="3" name="日期占位符 2"/>
          <p:cNvSpPr>
            <a:spLocks noGrp="1"/>
          </p:cNvSpPr>
          <p:nvPr>
            <p:ph type="dt" sz="half" idx="10"/>
            <p:custDataLst>
              <p:tags r:id="rId3"/>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jpe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2.png"/><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jpe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3098165" y="3133090"/>
            <a:ext cx="10641965" cy="4462780"/>
          </a:xfrm>
          <a:custGeom>
            <a:avLst/>
            <a:gdLst/>
            <a:ahLst/>
            <a:cxnLst/>
            <a:rect l="l" t="t" r="r" b="b"/>
            <a:pathLst>
              <a:path w="11575853" h="4702690">
                <a:moveTo>
                  <a:pt x="0" y="0"/>
                </a:moveTo>
                <a:lnTo>
                  <a:pt x="11575854" y="0"/>
                </a:lnTo>
                <a:lnTo>
                  <a:pt x="11575854" y="4702690"/>
                </a:lnTo>
                <a:lnTo>
                  <a:pt x="0" y="4702690"/>
                </a:lnTo>
                <a:lnTo>
                  <a:pt x="0" y="0"/>
                </a:lnTo>
                <a:close/>
              </a:path>
            </a:pathLst>
          </a:custGeom>
          <a:blipFill>
            <a:blip r:embed="rId1"/>
            <a:stretch>
              <a:fillRect/>
            </a:stretch>
          </a:blipFill>
        </p:spPr>
      </p:sp>
      <p:sp>
        <p:nvSpPr>
          <p:cNvPr id="3" name="TextBox 3"/>
          <p:cNvSpPr txBox="1"/>
          <p:nvPr/>
        </p:nvSpPr>
        <p:spPr>
          <a:xfrm>
            <a:off x="4453890" y="3820795"/>
            <a:ext cx="10209530" cy="2308225"/>
          </a:xfrm>
          <a:prstGeom prst="rect">
            <a:avLst/>
          </a:prstGeom>
        </p:spPr>
        <p:txBody>
          <a:bodyPr wrap="square" lIns="0" tIns="0" rIns="0" bIns="0" rtlCol="0" anchor="t">
            <a:spAutoFit/>
          </a:bodyPr>
          <a:lstStyle/>
          <a:p>
            <a:pPr algn="ctr">
              <a:lnSpc>
                <a:spcPts val="9000"/>
              </a:lnSpc>
            </a:pPr>
            <a:r>
              <a:rPr 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rPr>
              <a:t>PROJECT</a:t>
            </a:r>
            <a:endParaRPr 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endParaRPr>
          </a:p>
          <a:p>
            <a:pPr algn="ctr">
              <a:lnSpc>
                <a:spcPts val="9000"/>
              </a:lnSpc>
            </a:pPr>
            <a:r>
              <a:rPr 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rPr>
              <a:t>PRESENTATION</a:t>
            </a:r>
            <a:endParaRPr 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61595" y="8619490"/>
            <a:ext cx="18333720" cy="1696720"/>
          </a:xfrm>
          <a:custGeom>
            <a:avLst/>
            <a:gdLst/>
            <a:ahLst/>
            <a:cxnLst/>
            <a:rect l="l" t="t" r="r" b="b"/>
            <a:pathLst>
              <a:path w="22977688" h="5227424">
                <a:moveTo>
                  <a:pt x="0" y="0"/>
                </a:moveTo>
                <a:lnTo>
                  <a:pt x="22977688" y="0"/>
                </a:lnTo>
                <a:lnTo>
                  <a:pt x="22977688" y="5227424"/>
                </a:lnTo>
                <a:lnTo>
                  <a:pt x="0" y="5227424"/>
                </a:lnTo>
                <a:lnTo>
                  <a:pt x="0" y="0"/>
                </a:lnTo>
                <a:close/>
              </a:path>
            </a:pathLst>
          </a:custGeom>
          <a:blipFill>
            <a:blip r:embed="rId1"/>
            <a:stretch>
              <a:fillRect/>
            </a:stretch>
          </a:blipFill>
        </p:spPr>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409700"/>
            <a:ext cx="7123430" cy="7371080"/>
          </a:xfrm>
          <a:prstGeom prst="rect">
            <a:avLst/>
          </a:prstGeom>
        </p:spPr>
      </p:pic>
      <p:sp>
        <p:nvSpPr>
          <p:cNvPr id="12" name="Text Box 11"/>
          <p:cNvSpPr txBox="1"/>
          <p:nvPr/>
        </p:nvSpPr>
        <p:spPr>
          <a:xfrm>
            <a:off x="152400" y="495300"/>
            <a:ext cx="9144000" cy="509270"/>
          </a:xfrm>
          <a:prstGeom prst="rect">
            <a:avLst/>
          </a:prstGeom>
          <a:noFill/>
        </p:spPr>
        <p:txBody>
          <a:bodyPr wrap="square" rtlCol="0" anchor="t">
            <a:no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2: Fake News Detection System</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2715260" y="4904105"/>
            <a:ext cx="15594965" cy="5389880"/>
          </a:xfrm>
          <a:custGeom>
            <a:avLst/>
            <a:gdLst/>
            <a:ahLst/>
            <a:cxnLst/>
            <a:rect l="l" t="t" r="r" b="b"/>
            <a:pathLst>
              <a:path w="16230600" h="6593681">
                <a:moveTo>
                  <a:pt x="0" y="0"/>
                </a:moveTo>
                <a:lnTo>
                  <a:pt x="16230600" y="0"/>
                </a:lnTo>
                <a:lnTo>
                  <a:pt x="16230600" y="6593681"/>
                </a:lnTo>
                <a:lnTo>
                  <a:pt x="0" y="6593681"/>
                </a:lnTo>
                <a:lnTo>
                  <a:pt x="0" y="0"/>
                </a:lnTo>
                <a:close/>
              </a:path>
            </a:pathLst>
          </a:custGeom>
          <a:blipFill>
            <a:blip r:embed="rId1"/>
            <a:stretch>
              <a:fillRect/>
            </a:stretch>
          </a:blipFill>
        </p:spPr>
      </p:sp>
      <p:sp>
        <p:nvSpPr>
          <p:cNvPr id="8" name="Text Box 7"/>
          <p:cNvSpPr txBox="1"/>
          <p:nvPr/>
        </p:nvSpPr>
        <p:spPr>
          <a:xfrm>
            <a:off x="-151765" y="1257300"/>
            <a:ext cx="9144000" cy="505460"/>
          </a:xfrm>
          <a:prstGeom prst="rect">
            <a:avLst/>
          </a:prstGeom>
          <a:noFill/>
        </p:spPr>
        <p:txBody>
          <a:bodyPr wrap="square" rtlCol="0" anchor="t">
            <a:sp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3: Video Deduplication System</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9" name="Text Box 8"/>
          <p:cNvSpPr txBox="1"/>
          <p:nvPr/>
        </p:nvSpPr>
        <p:spPr>
          <a:xfrm>
            <a:off x="782955" y="1985645"/>
            <a:ext cx="15259050" cy="5487035"/>
          </a:xfrm>
          <a:prstGeom prst="rect">
            <a:avLst/>
          </a:prstGeom>
        </p:spPr>
        <p:txBody>
          <a:bodyPr wrap="square">
            <a:noAutofit/>
          </a:bodyPr>
          <a:p>
            <a:r>
              <a:rPr sz="2600" b="1">
                <a:sym typeface="+mn-ea"/>
              </a:rPr>
              <a:t>Overview: </a:t>
            </a:r>
            <a:endParaRPr sz="2600">
              <a:latin typeface="Times New Roman" panose="02020603050405020304" charset="0"/>
              <a:cs typeface="Times New Roman" panose="02020603050405020304" charset="0"/>
            </a:endParaRPr>
          </a:p>
          <a:p>
            <a:endParaRPr sz="2600">
              <a:latin typeface="Times New Roman" panose="02020603050405020304" charset="0"/>
              <a:cs typeface="Times New Roman" panose="02020603050405020304" charset="0"/>
            </a:endParaRPr>
          </a:p>
          <a:p>
            <a:r>
              <a:rPr sz="2600">
                <a:latin typeface="Times New Roman" panose="02020603050405020304" charset="0"/>
                <a:cs typeface="Times New Roman" panose="02020603050405020304" charset="0"/>
              </a:rPr>
              <a:t>The rapid growth of digital data, especially videos, has made cloud storage costly and space‑consuming, with duplicate uploads adding to the problem. To solve this, our project introduces a video deduplication system that automatically detects and removes duplicate or near‑duplicate videos. The system uses Convolutional Neural Networks (CNNs) to extract both global features (overall video patterns like color and frame structure) and local features (fine details such as edges and objects). By comparing these features, the system identifies duplicates quickly and ensures that only unique videos are stored. This approach makes cloud storage more efficient, accurate, and cost‑effective, helping platforms and users save space while managing data smarter.</a:t>
            </a:r>
            <a:endParaRPr sz="260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11301095" y="2804795"/>
            <a:ext cx="10254615" cy="4646295"/>
          </a:xfrm>
          <a:custGeom>
            <a:avLst/>
            <a:gdLst/>
            <a:ahLst/>
            <a:cxnLst/>
            <a:rect l="l" t="t" r="r" b="b"/>
            <a:pathLst>
              <a:path w="16230600" h="4646009">
                <a:moveTo>
                  <a:pt x="0" y="0"/>
                </a:moveTo>
                <a:lnTo>
                  <a:pt x="16230600" y="0"/>
                </a:lnTo>
                <a:lnTo>
                  <a:pt x="16230600" y="4646010"/>
                </a:lnTo>
                <a:lnTo>
                  <a:pt x="0" y="4646010"/>
                </a:lnTo>
                <a:lnTo>
                  <a:pt x="0" y="0"/>
                </a:lnTo>
                <a:close/>
              </a:path>
            </a:pathLst>
          </a:custGeom>
          <a:blipFill>
            <a:blip r:embed="rId1"/>
            <a:stretch>
              <a:fillRect/>
            </a:stretch>
          </a:blipFill>
        </p:spPr>
      </p:sp>
      <p:sp>
        <p:nvSpPr>
          <p:cNvPr id="6" name="Text Box 5"/>
          <p:cNvSpPr txBox="1"/>
          <p:nvPr/>
        </p:nvSpPr>
        <p:spPr>
          <a:xfrm>
            <a:off x="381000" y="2476500"/>
            <a:ext cx="13438505" cy="5754370"/>
          </a:xfrm>
          <a:prstGeom prst="rect">
            <a:avLst/>
          </a:prstGeom>
        </p:spPr>
        <p:txBody>
          <a:bodyPr wrap="square">
            <a:noAutofit/>
          </a:bodyPr>
          <a:p>
            <a:pPr indent="0" algn="l">
              <a:lnSpc>
                <a:spcPct val="110000"/>
              </a:lnSpc>
              <a:buFont typeface="Arial" panose="020B0604020202020204" pitchFamily="34" charset="0"/>
              <a:buNone/>
            </a:pPr>
            <a:r>
              <a:rPr sz="2600" b="1">
                <a:latin typeface="Times New Roman" panose="02020603050405020304" charset="0"/>
                <a:cs typeface="Times New Roman" panose="02020603050405020304" charset="0"/>
              </a:rPr>
              <a:t>Pairwise Matching</a:t>
            </a:r>
            <a:r>
              <a:rPr sz="2600">
                <a:latin typeface="Times New Roman" panose="02020603050405020304" charset="0"/>
                <a:cs typeface="Times New Roman" panose="02020603050405020304" charset="0"/>
              </a:rPr>
              <a:t>: Compares videos against each other to detect duplicates and </a:t>
            </a:r>
            <a:r>
              <a:rPr lang="en-US" sz="2600">
                <a:latin typeface="Times New Roman" panose="02020603050405020304" charset="0"/>
                <a:cs typeface="Times New Roman" panose="02020603050405020304" charset="0"/>
              </a:rPr>
              <a:t>	</a:t>
            </a:r>
            <a:r>
              <a:rPr sz="2600">
                <a:latin typeface="Times New Roman" panose="02020603050405020304" charset="0"/>
                <a:cs typeface="Times New Roman" panose="02020603050405020304" charset="0"/>
              </a:rPr>
              <a:t>near‑duplicates</a:t>
            </a:r>
            <a:r>
              <a:rPr lang="en-US" sz="2600">
                <a:latin typeface="Times New Roman" panose="02020603050405020304" charset="0"/>
                <a:cs typeface="Times New Roman" panose="02020603050405020304" charset="0"/>
              </a:rPr>
              <a:t>.</a:t>
            </a:r>
            <a:endParaRPr lang="en-US"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sz="2600" b="1">
                <a:latin typeface="Times New Roman" panose="02020603050405020304" charset="0"/>
                <a:cs typeface="Times New Roman" panose="02020603050405020304" charset="0"/>
              </a:rPr>
              <a:t>CNN‑based Feature Extraction (Conv2D):</a:t>
            </a:r>
            <a:endParaRPr sz="2600" b="1">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r>
              <a:rPr sz="2600">
                <a:latin typeface="Times New Roman" panose="02020603050405020304" charset="0"/>
                <a:cs typeface="Times New Roman" panose="02020603050405020304" charset="0"/>
              </a:rPr>
              <a:t>Convolutional Neural Networks (CNNs) are excellent at capturing both global </a:t>
            </a:r>
            <a:r>
              <a:rPr lang="en-US" sz="2600">
                <a:latin typeface="Times New Roman" panose="02020603050405020304" charset="0"/>
                <a:cs typeface="Times New Roman" panose="02020603050405020304" charset="0"/>
              </a:rPr>
              <a:t>	</a:t>
            </a:r>
            <a:r>
              <a:rPr sz="2600">
                <a:latin typeface="Times New Roman" panose="02020603050405020304" charset="0"/>
                <a:cs typeface="Times New Roman" panose="02020603050405020304" charset="0"/>
              </a:rPr>
              <a:t>patterns (overall structure, colors) and local details (edges, textures, objects).</a:t>
            </a:r>
            <a:endParaRPr sz="2600">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r>
              <a:rPr sz="2600">
                <a:latin typeface="Times New Roman" panose="02020603050405020304" charset="0"/>
                <a:cs typeface="Times New Roman" panose="02020603050405020304" charset="0"/>
              </a:rPr>
              <a:t>Conv2D layers process video frames to extract meaningful features beyond simple hashes.</a:t>
            </a:r>
            <a:endParaRPr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sz="2600" b="1">
                <a:latin typeface="Times New Roman" panose="02020603050405020304" charset="0"/>
                <a:cs typeface="Times New Roman" panose="02020603050405020304" charset="0"/>
              </a:rPr>
              <a:t>Similarity Metrics:</a:t>
            </a:r>
            <a:endParaRPr sz="2600" b="1">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r>
              <a:rPr sz="2600">
                <a:latin typeface="Times New Roman" panose="02020603050405020304" charset="0"/>
                <a:cs typeface="Times New Roman" panose="02020603050405020304" charset="0"/>
              </a:rPr>
              <a:t>Metrics like cosine similarity or Euclidean distance are used to measure how close two videos are in feature space.</a:t>
            </a:r>
            <a:endParaRPr sz="2600">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r>
              <a:rPr sz="2600">
                <a:latin typeface="Times New Roman" panose="02020603050405020304" charset="0"/>
                <a:cs typeface="Times New Roman" panose="02020603050405020304" charset="0"/>
              </a:rPr>
              <a:t>This ensures even near‑duplicates are detected, not just exact copies.</a:t>
            </a:r>
            <a:endParaRPr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sz="2600" b="1">
                <a:latin typeface="Times New Roman" panose="02020603050405020304" charset="0"/>
                <a:cs typeface="Times New Roman" panose="02020603050405020304" charset="0"/>
              </a:rPr>
              <a:t>Deep Learning Integration:</a:t>
            </a:r>
            <a:endParaRPr sz="2600" b="1">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r>
              <a:rPr sz="2600">
                <a:latin typeface="Times New Roman" panose="02020603050405020304" charset="0"/>
                <a:cs typeface="Times New Roman" panose="02020603050405020304" charset="0"/>
              </a:rPr>
              <a:t>Deep learning models learn complex representations of video data, making the system more robust and accurate compared to traditional hashing.</a:t>
            </a:r>
            <a:endParaRPr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lang="en-US" altLang="en-US" sz="2600" b="1">
                <a:latin typeface="Times New Roman" panose="02020603050405020304" charset="0"/>
                <a:cs typeface="Times New Roman" panose="02020603050405020304" charset="0"/>
                <a:sym typeface="+mn-ea"/>
              </a:rPr>
              <a:t>Hashing (SHA‑256, MD5): </a:t>
            </a:r>
            <a:r>
              <a:rPr lang="en-US" altLang="en-US" sz="2600">
                <a:latin typeface="Times New Roman" panose="02020603050405020304" charset="0"/>
                <a:cs typeface="Times New Roman" panose="02020603050405020304" charset="0"/>
                <a:sym typeface="+mn-ea"/>
              </a:rPr>
              <a:t>Fast and lightweight for detecting exact duplicates.</a:t>
            </a:r>
            <a:endParaRPr lang="en-US" altLang="en-US" sz="2600">
              <a:latin typeface="Times New Roman" panose="02020603050405020304" charset="0"/>
              <a:cs typeface="Times New Roman" panose="02020603050405020304" charset="0"/>
            </a:endParaRPr>
          </a:p>
          <a:p>
            <a:pPr marL="457200" indent="-457200" algn="l">
              <a:lnSpc>
                <a:spcPct val="110000"/>
              </a:lnSpc>
              <a:buFont typeface="Arial" panose="020B0604020202020204" pitchFamily="34" charset="0"/>
              <a:buChar char="•"/>
            </a:pPr>
            <a:endParaRPr sz="2600">
              <a:latin typeface="Times New Roman" panose="02020603050405020304" charset="0"/>
              <a:cs typeface="Times New Roman" panose="02020603050405020304" charset="0"/>
            </a:endParaRPr>
          </a:p>
        </p:txBody>
      </p:sp>
      <p:sp>
        <p:nvSpPr>
          <p:cNvPr id="7" name="Text Box 6"/>
          <p:cNvSpPr txBox="1"/>
          <p:nvPr/>
        </p:nvSpPr>
        <p:spPr>
          <a:xfrm>
            <a:off x="533400" y="1562100"/>
            <a:ext cx="9144000" cy="632460"/>
          </a:xfrm>
          <a:prstGeom prst="rect">
            <a:avLst/>
          </a:prstGeom>
          <a:noFill/>
        </p:spPr>
        <p:txBody>
          <a:bodyPr wrap="square" rtlCol="0" anchor="t">
            <a:spAutoFit/>
          </a:bodyPr>
          <a:p>
            <a:pPr indent="0" algn="l">
              <a:lnSpc>
                <a:spcPct val="110000"/>
              </a:lnSpc>
              <a:buFont typeface="Arial" panose="020B0604020202020204" pitchFamily="34" charset="0"/>
              <a:buNone/>
            </a:pPr>
            <a:r>
              <a:rPr lang="en-US" altLang="en-US" sz="3200" b="1">
                <a:latin typeface="Times New Roman" panose="02020603050405020304" charset="0"/>
                <a:cs typeface="Times New Roman" panose="02020603050405020304" charset="0"/>
                <a:sym typeface="+mn-ea"/>
              </a:rPr>
              <a:t>Technologies Used</a:t>
            </a:r>
            <a:endParaRPr lang="en-US" altLang="en-US" sz="3200" b="1">
              <a:latin typeface="Times New Roman" panose="02020603050405020304" charset="0"/>
              <a:cs typeface="Times New Roman" panose="02020603050405020304" charset="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11301095" y="2804795"/>
            <a:ext cx="10254615" cy="4646295"/>
          </a:xfrm>
          <a:custGeom>
            <a:avLst/>
            <a:gdLst/>
            <a:ahLst/>
            <a:cxnLst/>
            <a:rect l="l" t="t" r="r" b="b"/>
            <a:pathLst>
              <a:path w="16230600" h="4646009">
                <a:moveTo>
                  <a:pt x="0" y="0"/>
                </a:moveTo>
                <a:lnTo>
                  <a:pt x="16230600" y="0"/>
                </a:lnTo>
                <a:lnTo>
                  <a:pt x="16230600" y="4646010"/>
                </a:lnTo>
                <a:lnTo>
                  <a:pt x="0" y="4646010"/>
                </a:lnTo>
                <a:lnTo>
                  <a:pt x="0" y="0"/>
                </a:lnTo>
                <a:close/>
              </a:path>
            </a:pathLst>
          </a:custGeom>
          <a:blipFill>
            <a:blip r:embed="rId1"/>
            <a:stretch>
              <a:fillRect/>
            </a:stretch>
          </a:blipFill>
        </p:spPr>
      </p:sp>
      <p:sp>
        <p:nvSpPr>
          <p:cNvPr id="6" name="Text Box 5"/>
          <p:cNvSpPr txBox="1"/>
          <p:nvPr/>
        </p:nvSpPr>
        <p:spPr>
          <a:xfrm>
            <a:off x="457200" y="2476500"/>
            <a:ext cx="13438505" cy="5754370"/>
          </a:xfrm>
          <a:prstGeom prst="rect">
            <a:avLst/>
          </a:prstGeom>
        </p:spPr>
        <p:txBody>
          <a:bodyPr wrap="square">
            <a:noAutofit/>
          </a:bodyPr>
          <a:p>
            <a:pPr indent="0" algn="l">
              <a:lnSpc>
                <a:spcPct val="110000"/>
              </a:lnSpc>
              <a:buFont typeface="Arial" panose="020B0604020202020204" pitchFamily="34" charset="0"/>
              <a:buNone/>
            </a:pPr>
            <a:endParaRPr lang="en-US" altLang="en-US"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lang="en-US" altLang="en-US" sz="2600">
                <a:latin typeface="Times New Roman" panose="02020603050405020304" charset="0"/>
                <a:cs typeface="Times New Roman" panose="02020603050405020304" charset="0"/>
              </a:rPr>
              <a:t>I built the whole project from start to finish. My job was to make a system that can “look” at videos, understand their patterns, and decide if two videos are duplicates. I wrote the code to sample frames from each video, turn those frames into features, and then compare them using similarity checks. I also set up the logic so the system can automatically flag duplicates and give a clear summary of results.</a:t>
            </a:r>
            <a:endParaRPr lang="en-US" altLang="en-US"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endParaRPr lang="en-US" altLang="en-US" sz="2600">
              <a:latin typeface="Times New Roman" panose="02020603050405020304" charset="0"/>
              <a:cs typeface="Times New Roman" panose="02020603050405020304" charset="0"/>
            </a:endParaRPr>
          </a:p>
          <a:p>
            <a:pPr indent="0" algn="l">
              <a:lnSpc>
                <a:spcPct val="110000"/>
              </a:lnSpc>
              <a:buFont typeface="Arial" panose="020B0604020202020204" pitchFamily="34" charset="0"/>
              <a:buNone/>
            </a:pPr>
            <a:r>
              <a:rPr lang="en-US" altLang="en-US" sz="2600">
                <a:latin typeface="Times New Roman" panose="02020603050405020304" charset="0"/>
                <a:cs typeface="Times New Roman" panose="02020603050405020304" charset="0"/>
              </a:rPr>
              <a:t>In short, I wasn’t just working on one piece - I handled everything: choosing the right tools, writing the code, testing it, and making sure the system runs smoothly. My role was to bring all the technologies together and turn the idea into a working solution.</a:t>
            </a:r>
            <a:endParaRPr lang="en-US" altLang="en-US" sz="2600">
              <a:latin typeface="Times New Roman" panose="02020603050405020304" charset="0"/>
              <a:cs typeface="Times New Roman" panose="02020603050405020304" charset="0"/>
            </a:endParaRPr>
          </a:p>
        </p:txBody>
      </p:sp>
      <p:sp>
        <p:nvSpPr>
          <p:cNvPr id="3" name="Text Box 2"/>
          <p:cNvSpPr txBox="1"/>
          <p:nvPr/>
        </p:nvSpPr>
        <p:spPr>
          <a:xfrm>
            <a:off x="533400" y="1790700"/>
            <a:ext cx="9144000" cy="632460"/>
          </a:xfrm>
          <a:prstGeom prst="rect">
            <a:avLst/>
          </a:prstGeom>
          <a:noFill/>
        </p:spPr>
        <p:txBody>
          <a:bodyPr wrap="square" rtlCol="0" anchor="t">
            <a:spAutoFit/>
          </a:bodyPr>
          <a:p>
            <a:pPr indent="0" algn="l">
              <a:lnSpc>
                <a:spcPct val="110000"/>
              </a:lnSpc>
              <a:buFont typeface="Arial" panose="020B0604020202020204" pitchFamily="34" charset="0"/>
              <a:buNone/>
            </a:pPr>
            <a:r>
              <a:rPr lang="en-US" altLang="en-US" sz="3200" b="1">
                <a:latin typeface="Times New Roman" panose="02020603050405020304" charset="0"/>
                <a:cs typeface="Times New Roman" panose="02020603050405020304" charset="0"/>
                <a:sym typeface="+mn-ea"/>
              </a:rPr>
              <a:t>My Role:</a:t>
            </a:r>
            <a:endParaRPr lang="en-US" altLang="en-US" sz="3200" b="1">
              <a:latin typeface="Times New Roman" panose="02020603050405020304" charset="0"/>
              <a:cs typeface="Times New Roman" panose="02020603050405020304" charset="0"/>
              <a:sym typeface="+mn-ea"/>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48330" y="9099665"/>
            <a:ext cx="16137187" cy="5855316"/>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75330" y="9226665"/>
            <a:ext cx="16137187" cy="585531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2715260" y="5730875"/>
            <a:ext cx="15594965" cy="4563110"/>
          </a:xfrm>
          <a:custGeom>
            <a:avLst/>
            <a:gdLst/>
            <a:ahLst/>
            <a:cxnLst/>
            <a:rect l="l" t="t" r="r" b="b"/>
            <a:pathLst>
              <a:path w="16230600" h="6593681">
                <a:moveTo>
                  <a:pt x="0" y="0"/>
                </a:moveTo>
                <a:lnTo>
                  <a:pt x="16230600" y="0"/>
                </a:lnTo>
                <a:lnTo>
                  <a:pt x="16230600" y="6593681"/>
                </a:lnTo>
                <a:lnTo>
                  <a:pt x="0" y="6593681"/>
                </a:lnTo>
                <a:lnTo>
                  <a:pt x="0" y="0"/>
                </a:lnTo>
                <a:close/>
              </a:path>
            </a:pathLst>
          </a:custGeom>
          <a:blipFill>
            <a:blip r:embed="rId1"/>
            <a:stretch>
              <a:fillRect/>
            </a:stretch>
          </a:blipFill>
        </p:spPr>
      </p:sp>
      <p:sp>
        <p:nvSpPr>
          <p:cNvPr id="8" name="Text Box 7"/>
          <p:cNvSpPr txBox="1"/>
          <p:nvPr/>
        </p:nvSpPr>
        <p:spPr>
          <a:xfrm>
            <a:off x="-151765" y="1257300"/>
            <a:ext cx="9144000" cy="505460"/>
          </a:xfrm>
          <a:prstGeom prst="rect">
            <a:avLst/>
          </a:prstGeom>
          <a:noFill/>
        </p:spPr>
        <p:txBody>
          <a:bodyPr wrap="square" rtlCol="0" anchor="t">
            <a:sp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3: Video Deduplication System</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9" name="Text Box 8"/>
          <p:cNvSpPr txBox="1"/>
          <p:nvPr/>
        </p:nvSpPr>
        <p:spPr>
          <a:xfrm>
            <a:off x="782955" y="1985645"/>
            <a:ext cx="8041640" cy="5487035"/>
          </a:xfrm>
          <a:prstGeom prst="rect">
            <a:avLst/>
          </a:prstGeom>
        </p:spPr>
        <p:txBody>
          <a:bodyPr wrap="square">
            <a:noAutofit/>
          </a:bodyPr>
          <a:p>
            <a:endParaRPr sz="2600">
              <a:latin typeface="Times New Roman" panose="02020603050405020304" charset="0"/>
              <a:cs typeface="Times New Roman" panose="02020603050405020304" charset="0"/>
            </a:endParaRPr>
          </a:p>
        </p:txBody>
      </p:sp>
      <p:pic>
        <p:nvPicPr>
          <p:cNvPr id="38" name="Picture 37"/>
          <p:cNvPicPr/>
          <p:nvPr/>
        </p:nvPicPr>
        <p:blipFill>
          <a:blip r:embed="rId2"/>
          <a:stretch>
            <a:fillRect/>
          </a:stretch>
        </p:blipFill>
        <p:spPr>
          <a:xfrm>
            <a:off x="838200" y="2095500"/>
            <a:ext cx="7120890" cy="645477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48330" y="9099665"/>
            <a:ext cx="16137187" cy="585531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75330" y="9226665"/>
            <a:ext cx="16137187" cy="585531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63190" y="9059025"/>
            <a:ext cx="16137187" cy="5855316"/>
          </a:xfrm>
          <a:prstGeom prst="rect">
            <a:avLst/>
          </a:prstGeom>
        </p:spPr>
      </p:pic>
      <p:pic>
        <p:nvPicPr>
          <p:cNvPr id="6" name="Picture 5"/>
          <p:cNvPicPr>
            <a:picLocks noChangeAspect="1"/>
          </p:cNvPicPr>
          <p:nvPr/>
        </p:nvPicPr>
        <p:blipFill>
          <a:blip r:embed="rId4"/>
          <a:srcRect l="20313" t="24074" r="7292" b="29630"/>
          <a:stretch>
            <a:fillRect/>
          </a:stretch>
        </p:blipFill>
        <p:spPr>
          <a:xfrm>
            <a:off x="8246110" y="3009900"/>
            <a:ext cx="8543925" cy="38100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2715260" y="5730875"/>
            <a:ext cx="15594965" cy="4563110"/>
          </a:xfrm>
          <a:custGeom>
            <a:avLst/>
            <a:gdLst/>
            <a:ahLst/>
            <a:cxnLst/>
            <a:rect l="l" t="t" r="r" b="b"/>
            <a:pathLst>
              <a:path w="16230600" h="6593681">
                <a:moveTo>
                  <a:pt x="0" y="0"/>
                </a:moveTo>
                <a:lnTo>
                  <a:pt x="16230600" y="0"/>
                </a:lnTo>
                <a:lnTo>
                  <a:pt x="16230600" y="6593681"/>
                </a:lnTo>
                <a:lnTo>
                  <a:pt x="0" y="6593681"/>
                </a:lnTo>
                <a:lnTo>
                  <a:pt x="0" y="0"/>
                </a:lnTo>
                <a:close/>
              </a:path>
            </a:pathLst>
          </a:custGeom>
          <a:blipFill>
            <a:blip r:embed="rId1"/>
            <a:stretch>
              <a:fillRect/>
            </a:stretch>
          </a:blipFill>
        </p:spPr>
      </p:sp>
      <p:sp>
        <p:nvSpPr>
          <p:cNvPr id="8" name="Text Box 7"/>
          <p:cNvSpPr txBox="1"/>
          <p:nvPr/>
        </p:nvSpPr>
        <p:spPr>
          <a:xfrm>
            <a:off x="-228600" y="342900"/>
            <a:ext cx="5332095" cy="577215"/>
          </a:xfrm>
          <a:prstGeom prst="rect">
            <a:avLst/>
          </a:prstGeom>
          <a:noFill/>
        </p:spPr>
        <p:txBody>
          <a:bodyPr wrap="square" rtlCol="0" anchor="t">
            <a:no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About Health Catalyst:</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9" name="Text Box 8"/>
          <p:cNvSpPr txBox="1"/>
          <p:nvPr/>
        </p:nvSpPr>
        <p:spPr>
          <a:xfrm>
            <a:off x="304800" y="1333500"/>
            <a:ext cx="17097375" cy="7663180"/>
          </a:xfrm>
          <a:prstGeom prst="rect">
            <a:avLst/>
          </a:prstGeom>
        </p:spPr>
        <p:txBody>
          <a:bodyPr wrap="square">
            <a:noAutofit/>
          </a:bodyPr>
          <a:p>
            <a:r>
              <a:rPr lang="en-US" altLang="en-US" sz="2600">
                <a:latin typeface="Times New Roman" panose="02020603050405020304" charset="0"/>
                <a:cs typeface="Times New Roman" panose="02020603050405020304" charset="0"/>
              </a:rPr>
              <a:t>Health Catalyst is a healthcare technology company that helps hospitals and healthcare organizations make better decisions using data. In healthcare, a lot of data exists, but it is often scattered across different systems. Health Catalyst brings all this data together and turns it into clear insights that doctors, nurses, and hospital leaders can actually use.</a:t>
            </a:r>
            <a:endParaRPr lang="en-US" altLang="en-US" sz="2600">
              <a:latin typeface="Times New Roman" panose="02020603050405020304" charset="0"/>
              <a:cs typeface="Times New Roman" panose="02020603050405020304" charset="0"/>
            </a:endParaRPr>
          </a:p>
          <a:p>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The main goal of Health Catalyst is to improve patient care, reduce unnecessary costs, and help healthcare organizations work more efficiently.</a:t>
            </a:r>
            <a:endParaRPr lang="en-US" altLang="en-US" sz="2600">
              <a:latin typeface="Times New Roman" panose="02020603050405020304" charset="0"/>
              <a:cs typeface="Times New Roman" panose="02020603050405020304" charset="0"/>
            </a:endParaRPr>
          </a:p>
          <a:p>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Founded: 2008</a:t>
            </a:r>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Headquarters: South Jordan, Utah, USA</a:t>
            </a:r>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Industry: Healthcare data and analytics technology and services</a:t>
            </a:r>
            <a:endParaRPr lang="en-US" altLang="en-US" sz="2600">
              <a:latin typeface="Times New Roman" panose="02020603050405020304" charset="0"/>
              <a:cs typeface="Times New Roman" panose="02020603050405020304" charset="0"/>
            </a:endParaRPr>
          </a:p>
          <a:p>
            <a:endParaRPr lang="en-US" altLang="en-US" sz="2600">
              <a:latin typeface="Times New Roman" panose="02020603050405020304" charset="0"/>
              <a:cs typeface="Times New Roman" panose="02020603050405020304" charset="0"/>
            </a:endParaRPr>
          </a:p>
          <a:p>
            <a:r>
              <a:rPr lang="en-US" altLang="en-US" sz="2600" b="1">
                <a:latin typeface="Times New Roman" panose="02020603050405020304" charset="0"/>
                <a:cs typeface="Times New Roman" panose="02020603050405020304" charset="0"/>
              </a:rPr>
              <a:t>What They Do?</a:t>
            </a:r>
            <a:endParaRPr lang="en-US" altLang="en-US" sz="2600" b="1">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-Combine clinical, financial, and operational data into a single, reliable platform</a:t>
            </a:r>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-Use analytics and AI to identify care gaps, reduce costs, and improve outcomes</a:t>
            </a:r>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-Support healthcare teams with both technology and expert guidance</a:t>
            </a:r>
            <a:endParaRPr lang="en-US" altLang="en-US" sz="2600">
              <a:latin typeface="Times New Roman" panose="02020603050405020304" charset="0"/>
              <a:cs typeface="Times New Roman" panose="02020603050405020304" charset="0"/>
            </a:endParaRPr>
          </a:p>
          <a:p>
            <a:r>
              <a:rPr lang="en-US" altLang="en-US" sz="2600">
                <a:latin typeface="Times New Roman" panose="02020603050405020304" charset="0"/>
                <a:cs typeface="Times New Roman" panose="02020603050405020304" charset="0"/>
              </a:rPr>
              <a:t>-Focus on measurable improvements, not just reports or dashboards</a:t>
            </a:r>
            <a:endParaRPr lang="en-US" altLang="en-US" sz="260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48330" y="9099665"/>
            <a:ext cx="16137187" cy="5855316"/>
          </a:xfrm>
          <a:prstGeom prst="rect">
            <a:avLst/>
          </a:prstGeom>
        </p:spPr>
      </p:pic>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75330" y="9226665"/>
            <a:ext cx="16137187" cy="5855316"/>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63190" y="9059025"/>
            <a:ext cx="16137187" cy="5855316"/>
          </a:xfrm>
          <a:prstGeom prst="rect">
            <a:avLst/>
          </a:prstGeom>
        </p:spPr>
      </p:pic>
      <p:pic>
        <p:nvPicPr>
          <p:cNvPr id="7" name="Picture 6"/>
          <p:cNvPicPr>
            <a:picLocks noChangeAspect="1"/>
          </p:cNvPicPr>
          <p:nvPr/>
        </p:nvPicPr>
        <p:blipFill>
          <a:blip r:embed="rId3"/>
          <a:srcRect l="69792" t="41667" r="8854" b="41667"/>
          <a:stretch>
            <a:fillRect/>
          </a:stretch>
        </p:blipFill>
        <p:spPr>
          <a:xfrm>
            <a:off x="11572240" y="5143500"/>
            <a:ext cx="4353560" cy="13716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70485" y="7001510"/>
            <a:ext cx="18239740" cy="3292475"/>
          </a:xfrm>
          <a:custGeom>
            <a:avLst/>
            <a:gdLst/>
            <a:ahLst/>
            <a:cxnLst/>
            <a:rect l="l" t="t" r="r" b="b"/>
            <a:pathLst>
              <a:path w="16230600" h="6593681">
                <a:moveTo>
                  <a:pt x="0" y="0"/>
                </a:moveTo>
                <a:lnTo>
                  <a:pt x="16230600" y="0"/>
                </a:lnTo>
                <a:lnTo>
                  <a:pt x="16230600" y="6593681"/>
                </a:lnTo>
                <a:lnTo>
                  <a:pt x="0" y="6593681"/>
                </a:lnTo>
                <a:lnTo>
                  <a:pt x="0" y="0"/>
                </a:lnTo>
                <a:close/>
              </a:path>
            </a:pathLst>
          </a:custGeom>
          <a:blipFill>
            <a:blip r:embed="rId1"/>
            <a:stretch>
              <a:fillRect/>
            </a:stretch>
          </a:blipFill>
        </p:spPr>
      </p:sp>
      <p:sp>
        <p:nvSpPr>
          <p:cNvPr id="8" name="Text Box 7"/>
          <p:cNvSpPr txBox="1"/>
          <p:nvPr/>
        </p:nvSpPr>
        <p:spPr>
          <a:xfrm>
            <a:off x="-457200" y="419100"/>
            <a:ext cx="6008370" cy="577215"/>
          </a:xfrm>
          <a:prstGeom prst="rect">
            <a:avLst/>
          </a:prstGeom>
          <a:noFill/>
        </p:spPr>
        <p:txBody>
          <a:bodyPr wrap="square" rtlCol="0" anchor="t">
            <a:no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About Health Catalyst:</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9" name="Text Box 8"/>
          <p:cNvSpPr txBox="1"/>
          <p:nvPr/>
        </p:nvSpPr>
        <p:spPr>
          <a:xfrm>
            <a:off x="304800" y="1333500"/>
            <a:ext cx="17097375" cy="7663180"/>
          </a:xfrm>
          <a:prstGeom prst="rect">
            <a:avLst/>
          </a:prstGeom>
        </p:spPr>
        <p:txBody>
          <a:bodyPr wrap="square">
            <a:noAutofit/>
          </a:bodyPr>
          <a:p>
            <a:endParaRPr lang="en-US" altLang="en-US" sz="260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48330" y="9099665"/>
            <a:ext cx="16137187" cy="5855316"/>
          </a:xfrm>
          <a:prstGeom prst="rect">
            <a:avLst/>
          </a:prstGeom>
        </p:spPr>
      </p:pic>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75330" y="9226665"/>
            <a:ext cx="16137187" cy="5855316"/>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63190" y="9059025"/>
            <a:ext cx="16137187" cy="5855316"/>
          </a:xfrm>
          <a:prstGeom prst="rect">
            <a:avLst/>
          </a:prstGeom>
        </p:spPr>
      </p:pic>
      <p:pic>
        <p:nvPicPr>
          <p:cNvPr id="6" name="Picture 5"/>
          <p:cNvPicPr>
            <a:picLocks noChangeAspect="1"/>
          </p:cNvPicPr>
          <p:nvPr/>
        </p:nvPicPr>
        <p:blipFill>
          <a:blip r:embed="rId3"/>
          <a:srcRect l="19271" t="29630" r="18229" b="9259"/>
          <a:stretch>
            <a:fillRect/>
          </a:stretch>
        </p:blipFill>
        <p:spPr>
          <a:xfrm>
            <a:off x="2514600" y="1638300"/>
            <a:ext cx="11819890" cy="6501130"/>
          </a:xfrm>
          <a:prstGeom prst="rect">
            <a:avLst/>
          </a:prstGeom>
        </p:spPr>
      </p:pic>
      <p:sp>
        <p:nvSpPr>
          <p:cNvPr id="7" name="Text Box 6"/>
          <p:cNvSpPr txBox="1"/>
          <p:nvPr/>
        </p:nvSpPr>
        <p:spPr>
          <a:xfrm>
            <a:off x="533400" y="8039100"/>
            <a:ext cx="14774545" cy="891540"/>
          </a:xfrm>
          <a:prstGeom prst="rect">
            <a:avLst/>
          </a:prstGeom>
        </p:spPr>
        <p:txBody>
          <a:bodyPr wrap="square">
            <a:spAutoFit/>
          </a:bodyPr>
          <a:p>
            <a:r>
              <a:rPr sz="2600">
                <a:latin typeface="Times New Roman" panose="02020603050405020304" charset="0"/>
                <a:cs typeface="Times New Roman" panose="02020603050405020304" charset="0"/>
              </a:rPr>
              <a:t>“Overall, Health Catalyst is focused on transforming healthcare by turning complex data into real improvements in patient care and outcomes.”</a:t>
            </a:r>
            <a:endParaRPr sz="2600">
              <a:latin typeface="Times New Roman" panose="02020603050405020304" charset="0"/>
              <a:cs typeface="Times New Roman" panose="020206030504050203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3439228" y="7064561"/>
            <a:ext cx="23019849" cy="5227424"/>
          </a:xfrm>
          <a:custGeom>
            <a:avLst/>
            <a:gdLst/>
            <a:ahLst/>
            <a:cxnLst/>
            <a:rect l="l" t="t" r="r" b="b"/>
            <a:pathLst>
              <a:path w="23019849" h="5227424">
                <a:moveTo>
                  <a:pt x="0" y="0"/>
                </a:moveTo>
                <a:lnTo>
                  <a:pt x="23019849" y="0"/>
                </a:lnTo>
                <a:lnTo>
                  <a:pt x="23019849" y="5227424"/>
                </a:lnTo>
                <a:lnTo>
                  <a:pt x="0" y="5227424"/>
                </a:lnTo>
                <a:lnTo>
                  <a:pt x="0" y="0"/>
                </a:lnTo>
                <a:close/>
              </a:path>
            </a:pathLst>
          </a:custGeom>
          <a:blipFill>
            <a:blip r:embed="rId1"/>
            <a:stretch>
              <a:fillRect/>
            </a:stretch>
          </a:blipFill>
        </p:spPr>
      </p:sp>
      <p:sp>
        <p:nvSpPr>
          <p:cNvPr id="3" name="TextBox 3"/>
          <p:cNvSpPr txBox="1"/>
          <p:nvPr/>
        </p:nvSpPr>
        <p:spPr>
          <a:xfrm>
            <a:off x="2952748" y="4199820"/>
            <a:ext cx="12382504" cy="2201685"/>
          </a:xfrm>
          <a:prstGeom prst="rect">
            <a:avLst/>
          </a:prstGeom>
        </p:spPr>
        <p:txBody>
          <a:bodyPr lIns="0" tIns="0" rIns="0" bIns="0" rtlCol="0" anchor="t">
            <a:spAutoFit/>
          </a:bodyPr>
          <a:lstStyle/>
          <a:p>
            <a:pPr algn="ctr">
              <a:lnSpc>
                <a:spcPts val="16555"/>
              </a:lnSpc>
            </a:pPr>
            <a:r>
              <a:rPr lang="en-US" sz="16555" b="1">
                <a:solidFill>
                  <a:srgbClr val="0A1618"/>
                </a:solidFill>
                <a:latin typeface="Open Sauce Bold" panose="00000800000000000000"/>
                <a:ea typeface="Open Sauce Bold" panose="00000800000000000000"/>
                <a:cs typeface="Open Sauce Bold" panose="00000800000000000000"/>
                <a:sym typeface="Open Sauce Bold" panose="00000800000000000000"/>
              </a:rPr>
              <a:t>Thank You</a:t>
            </a:r>
            <a:endParaRPr lang="en-US" sz="16555" b="1">
              <a:solidFill>
                <a:srgbClr val="0A1618"/>
              </a:solidFill>
              <a:latin typeface="Open Sauce Bold" panose="00000800000000000000"/>
              <a:ea typeface="Open Sauce Bold" panose="00000800000000000000"/>
              <a:cs typeface="Open Sauce Bold" panose="00000800000000000000"/>
              <a:sym typeface="Open Sauce Bold" panose="00000800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3098165" y="3133090"/>
            <a:ext cx="10641965" cy="4462780"/>
          </a:xfrm>
          <a:custGeom>
            <a:avLst/>
            <a:gdLst/>
            <a:ahLst/>
            <a:cxnLst/>
            <a:rect l="l" t="t" r="r" b="b"/>
            <a:pathLst>
              <a:path w="11575853" h="4702690">
                <a:moveTo>
                  <a:pt x="0" y="0"/>
                </a:moveTo>
                <a:lnTo>
                  <a:pt x="11575854" y="0"/>
                </a:lnTo>
                <a:lnTo>
                  <a:pt x="11575854" y="4702690"/>
                </a:lnTo>
                <a:lnTo>
                  <a:pt x="0" y="4702690"/>
                </a:lnTo>
                <a:lnTo>
                  <a:pt x="0" y="0"/>
                </a:lnTo>
                <a:close/>
              </a:path>
            </a:pathLst>
          </a:custGeom>
          <a:blipFill>
            <a:blip r:embed="rId1"/>
            <a:stretch>
              <a:fillRect/>
            </a:stretch>
          </a:blipFill>
        </p:spPr>
      </p:sp>
      <p:sp>
        <p:nvSpPr>
          <p:cNvPr id="4" name="Text Box 3"/>
          <p:cNvSpPr txBox="1"/>
          <p:nvPr/>
        </p:nvSpPr>
        <p:spPr>
          <a:xfrm>
            <a:off x="1828800" y="1790700"/>
            <a:ext cx="9114155" cy="5494655"/>
          </a:xfrm>
          <a:prstGeom prst="rect">
            <a:avLst/>
          </a:prstGeom>
        </p:spPr>
        <p:txBody>
          <a:bodyPr>
            <a:noAutofit/>
          </a:bodyPr>
          <a:p>
            <a:r>
              <a:rPr sz="3200" b="1">
                <a:latin typeface="Times New Roman" panose="02020603050405020304" charset="0"/>
                <a:cs typeface="Times New Roman" panose="02020603050405020304" charset="0"/>
              </a:rPr>
              <a:t>The three projects I’ll be presenting are:</a:t>
            </a:r>
            <a:endParaRPr sz="3200">
              <a:latin typeface="Times New Roman" panose="02020603050405020304" charset="0"/>
              <a:cs typeface="Times New Roman" panose="02020603050405020304" charset="0"/>
            </a:endParaRPr>
          </a:p>
          <a:p>
            <a:pPr marL="457200" indent="-457200">
              <a:buFont typeface="Arial" panose="020B0604020202020204" pitchFamily="34" charset="0"/>
              <a:buChar char="•"/>
            </a:pPr>
            <a:r>
              <a:rPr sz="3200">
                <a:latin typeface="Times New Roman" panose="02020603050405020304" charset="0"/>
                <a:cs typeface="Times New Roman" panose="02020603050405020304" charset="0"/>
              </a:rPr>
              <a:t> Farm2Home,</a:t>
            </a:r>
            <a:endParaRPr sz="3200">
              <a:latin typeface="Times New Roman" panose="02020603050405020304" charset="0"/>
              <a:cs typeface="Times New Roman" panose="02020603050405020304" charset="0"/>
            </a:endParaRPr>
          </a:p>
          <a:p>
            <a:pPr marL="457200" indent="-457200">
              <a:buFont typeface="Arial" panose="020B0604020202020204" pitchFamily="34" charset="0"/>
              <a:buChar char="•"/>
            </a:pPr>
            <a:r>
              <a:rPr sz="3200">
                <a:latin typeface="Times New Roman" panose="02020603050405020304" charset="0"/>
                <a:cs typeface="Times New Roman" panose="02020603050405020304" charset="0"/>
              </a:rPr>
              <a:t> Fake News Detection System,</a:t>
            </a:r>
            <a:endParaRPr sz="3200">
              <a:latin typeface="Times New Roman" panose="02020603050405020304" charset="0"/>
              <a:cs typeface="Times New Roman" panose="02020603050405020304" charset="0"/>
            </a:endParaRPr>
          </a:p>
          <a:p>
            <a:pPr marL="457200" indent="-457200">
              <a:buFont typeface="Arial" panose="020B0604020202020204" pitchFamily="34" charset="0"/>
              <a:buChar char="•"/>
            </a:pPr>
            <a:r>
              <a:rPr sz="3200">
                <a:latin typeface="Times New Roman" panose="02020603050405020304" charset="0"/>
                <a:cs typeface="Times New Roman" panose="02020603050405020304" charset="0"/>
              </a:rPr>
              <a:t> Video Deduplication System.</a:t>
            </a:r>
            <a:endParaRPr sz="320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8977724" y="2730415"/>
            <a:ext cx="16230600" cy="2617184"/>
          </a:xfrm>
          <a:custGeom>
            <a:avLst/>
            <a:gdLst/>
            <a:ahLst/>
            <a:cxnLst/>
            <a:rect l="l" t="t" r="r" b="b"/>
            <a:pathLst>
              <a:path w="16230600" h="2617184">
                <a:moveTo>
                  <a:pt x="0" y="0"/>
                </a:moveTo>
                <a:lnTo>
                  <a:pt x="16230600" y="0"/>
                </a:lnTo>
                <a:lnTo>
                  <a:pt x="16230600" y="2617184"/>
                </a:lnTo>
                <a:lnTo>
                  <a:pt x="0" y="2617184"/>
                </a:lnTo>
                <a:lnTo>
                  <a:pt x="0" y="0"/>
                </a:lnTo>
                <a:close/>
              </a:path>
            </a:pathLst>
          </a:custGeom>
          <a:blipFill>
            <a:blip r:embed="rId1"/>
            <a:stretch>
              <a:fillRect/>
            </a:stretch>
          </a:blipFill>
        </p:spPr>
      </p:sp>
      <p:sp>
        <p:nvSpPr>
          <p:cNvPr id="3" name="TextBox 3"/>
          <p:cNvSpPr txBox="1"/>
          <p:nvPr/>
        </p:nvSpPr>
        <p:spPr>
          <a:xfrm>
            <a:off x="-762000" y="1028700"/>
            <a:ext cx="7099935" cy="414020"/>
          </a:xfrm>
          <a:prstGeom prst="rect">
            <a:avLst/>
          </a:prstGeom>
        </p:spPr>
        <p:txBody>
          <a:bodyPr wrap="square" lIns="0" tIns="0" rIns="0" bIns="0" rtlCol="0" anchor="t">
            <a:spAutoFit/>
          </a:bodyPr>
          <a:lstStyle/>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1: Farm2Home</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6" name="Text Box 5"/>
          <p:cNvSpPr txBox="1"/>
          <p:nvPr/>
        </p:nvSpPr>
        <p:spPr>
          <a:xfrm>
            <a:off x="457200" y="1790700"/>
            <a:ext cx="14196060" cy="7740650"/>
          </a:xfrm>
          <a:prstGeom prst="rect">
            <a:avLst/>
          </a:prstGeom>
        </p:spPr>
        <p:txBody>
          <a:bodyPr wrap="square">
            <a:noAutofit/>
          </a:bodyPr>
          <a:p>
            <a:pPr>
              <a:spcAft>
                <a:spcPct val="60000"/>
              </a:spcAft>
            </a:pPr>
            <a:r>
              <a:rPr sz="2800" b="1"/>
              <a:t>Overview: </a:t>
            </a:r>
            <a:endParaRPr sz="2800" b="1"/>
          </a:p>
          <a:p>
            <a:r>
              <a:rPr sz="2600">
                <a:latin typeface="Times New Roman" panose="02020603050405020304" charset="0"/>
                <a:cs typeface="Times New Roman" panose="02020603050405020304" charset="0"/>
              </a:rPr>
              <a:t>Farm2Home is all about connecting farmers and families directly. Instead of relying on middlemen who often take a big share of profits, this platform gives farmers the chance to sell their fresh produce straight to consumers.</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For farmers: It means fair prices, more control over their business, and recognition for their hard work.</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For consumers: It means access to fresh, locally sourced products at reasonable prices, while also supporting the people who grow their food.</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For communities: It builds trust, strengthens local economies, and encourages healthier eating habits.</a:t>
            </a:r>
            <a:endParaRPr sz="2600">
              <a:latin typeface="Times New Roman" panose="02020603050405020304" charset="0"/>
              <a:cs typeface="Times New Roman" panose="02020603050405020304" charset="0"/>
            </a:endParaRPr>
          </a:p>
          <a:p>
            <a:pPr indent="0">
              <a:buFont typeface="Arial" panose="020B0604020202020204"/>
              <a:buNone/>
            </a:pPr>
            <a:endParaRPr sz="2600">
              <a:latin typeface="Times New Roman" panose="02020603050405020304" charset="0"/>
              <a:cs typeface="Times New Roman" panose="02020603050405020304" charset="0"/>
            </a:endParaRPr>
          </a:p>
          <a:p>
            <a:pPr>
              <a:buFont typeface="Arial" panose="020B0604020202020204"/>
              <a:buChar char="•"/>
            </a:pPr>
            <a:endParaRPr sz="2600">
              <a:latin typeface="Times New Roman" panose="02020603050405020304" charset="0"/>
              <a:cs typeface="Times New Roman" panose="02020603050405020304" charset="0"/>
            </a:endParaRPr>
          </a:p>
          <a:p>
            <a:pPr indent="0">
              <a:buFont typeface="Arial" panose="020B0604020202020204"/>
              <a:buNone/>
            </a:pPr>
            <a:r>
              <a:rPr lang="en-US" altLang="en-US" sz="2600">
                <a:latin typeface="Times New Roman" panose="02020603050405020304" charset="0"/>
                <a:cs typeface="Times New Roman" panose="02020603050405020304" charset="0"/>
              </a:rPr>
              <a:t>-&gt;Many farmers are not familiar with digital tools. How can they add their products to Farm2Home?</a:t>
            </a:r>
            <a:endParaRPr lang="en-US" altLang="en-US" sz="2600">
              <a:latin typeface="Times New Roman" panose="02020603050405020304" charset="0"/>
              <a:cs typeface="Times New Roman" panose="02020603050405020304" charset="0"/>
            </a:endParaRPr>
          </a:p>
          <a:p>
            <a:pPr>
              <a:buFont typeface="Arial" panose="020B0604020202020204"/>
              <a:buChar char="•"/>
            </a:pPr>
            <a:endParaRPr lang="en-US" altLang="en-US" sz="2600">
              <a:latin typeface="Times New Roman" panose="02020603050405020304" charset="0"/>
              <a:cs typeface="Times New Roman" panose="02020603050405020304" charset="0"/>
            </a:endParaRPr>
          </a:p>
          <a:p>
            <a:pPr indent="0">
              <a:buFont typeface="Arial" panose="020B0604020202020204"/>
              <a:buNone/>
            </a:pPr>
            <a:r>
              <a:rPr lang="en-US" altLang="en-US" sz="2600">
                <a:latin typeface="Times New Roman" panose="02020603050405020304" charset="0"/>
                <a:cs typeface="Times New Roman" panose="02020603050405020304" charset="0"/>
              </a:rPr>
              <a:t>Farm2Home makes it simple by working with NGOs, cooperatives, and volunteers who help farmers create listings and manage profiles. The platform is designed to be easy to use with local language support, and farmers can also share product details offline through forms or SMS, which support staff upload on their behalf. This ensures every farmer can participate fairly, regardless of technical skills.</a:t>
            </a:r>
            <a:endParaRPr lang="en-US" altLang="en-US" sz="26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flipH="1">
            <a:off x="-89535" y="8652510"/>
            <a:ext cx="19671665" cy="1634490"/>
          </a:xfrm>
          <a:custGeom>
            <a:avLst/>
            <a:gdLst/>
            <a:ahLst/>
            <a:cxnLst/>
            <a:rect l="l" t="t" r="r" b="b"/>
            <a:pathLst>
              <a:path w="20420254" h="5768722">
                <a:moveTo>
                  <a:pt x="20420254" y="0"/>
                </a:moveTo>
                <a:lnTo>
                  <a:pt x="0" y="0"/>
                </a:lnTo>
                <a:lnTo>
                  <a:pt x="0" y="5768722"/>
                </a:lnTo>
                <a:lnTo>
                  <a:pt x="20420254" y="5768722"/>
                </a:lnTo>
                <a:lnTo>
                  <a:pt x="20420254" y="0"/>
                </a:lnTo>
                <a:close/>
              </a:path>
            </a:pathLst>
          </a:custGeom>
          <a:blipFill>
            <a:blip r:embed="rId1"/>
            <a:stretch>
              <a:fillRect/>
            </a:stretch>
          </a:blipFill>
        </p:spPr>
        <p:txBody>
          <a:bodyPr/>
          <a:p>
            <a:endParaRPr lang="en-US"/>
          </a:p>
        </p:txBody>
      </p:sp>
      <p:grpSp>
        <p:nvGrpSpPr>
          <p:cNvPr id="3" name="Group 3"/>
          <p:cNvGrpSpPr/>
          <p:nvPr/>
        </p:nvGrpSpPr>
        <p:grpSpPr>
          <a:xfrm rot="0">
            <a:off x="10907395" y="-187325"/>
            <a:ext cx="10954385" cy="10904855"/>
            <a:chOff x="687070" y="247650"/>
            <a:chExt cx="11148060" cy="12400280"/>
          </a:xfrm>
        </p:grpSpPr>
        <p:sp>
          <p:nvSpPr>
            <p:cNvPr id="4" name="Freeform 4"/>
            <p:cNvSpPr/>
            <p:nvPr/>
          </p:nvSpPr>
          <p:spPr>
            <a:xfrm>
              <a:off x="366333" y="5962"/>
              <a:ext cx="10331959" cy="12110687"/>
            </a:xfrm>
            <a:custGeom>
              <a:avLst/>
              <a:gdLst/>
              <a:ahLst/>
              <a:cxnLst/>
              <a:rect l="l" t="t" r="r" b="b"/>
              <a:pathLst>
                <a:path w="10331959" h="12110687">
                  <a:moveTo>
                    <a:pt x="8848787" y="1491368"/>
                  </a:moveTo>
                  <a:cubicBezTo>
                    <a:pt x="8406827" y="966858"/>
                    <a:pt x="7868347" y="502038"/>
                    <a:pt x="7224457" y="246768"/>
                  </a:cubicBezTo>
                  <a:cubicBezTo>
                    <a:pt x="6765987" y="65158"/>
                    <a:pt x="6266877" y="-5962"/>
                    <a:pt x="5772847" y="388"/>
                  </a:cubicBezTo>
                  <a:cubicBezTo>
                    <a:pt x="3687507" y="30868"/>
                    <a:pt x="1791397" y="1485018"/>
                    <a:pt x="922717" y="3340488"/>
                  </a:cubicBezTo>
                  <a:cubicBezTo>
                    <a:pt x="160717" y="4971168"/>
                    <a:pt x="-366333" y="7786758"/>
                    <a:pt x="314387" y="9451728"/>
                  </a:cubicBezTo>
                  <a:cubicBezTo>
                    <a:pt x="993837" y="11116698"/>
                    <a:pt x="2133027" y="11999348"/>
                    <a:pt x="3881817" y="12075548"/>
                  </a:cubicBezTo>
                  <a:cubicBezTo>
                    <a:pt x="6635177" y="12394318"/>
                    <a:pt x="8721787" y="10496938"/>
                    <a:pt x="9751757" y="8303648"/>
                  </a:cubicBezTo>
                  <a:cubicBezTo>
                    <a:pt x="10781728" y="6110358"/>
                    <a:pt x="10415967" y="3355728"/>
                    <a:pt x="8848787" y="1491368"/>
                  </a:cubicBezTo>
                  <a:close/>
                </a:path>
              </a:pathLst>
            </a:custGeom>
            <a:blipFill>
              <a:blip r:embed="rId2"/>
              <a:stretch>
                <a:fillRect l="-37966" r="-37966"/>
              </a:stretch>
            </a:blipFill>
          </p:spPr>
        </p:sp>
      </p:grpSp>
      <p:sp>
        <p:nvSpPr>
          <p:cNvPr id="5" name="TextBox 5"/>
          <p:cNvSpPr txBox="1"/>
          <p:nvPr/>
        </p:nvSpPr>
        <p:spPr>
          <a:xfrm>
            <a:off x="457031" y="2095458"/>
            <a:ext cx="8415111" cy="6387465"/>
          </a:xfrm>
          <a:prstGeom prst="rect">
            <a:avLst/>
          </a:prstGeom>
        </p:spPr>
        <p:txBody>
          <a:bodyPr lIns="0" tIns="0" rIns="0" bIns="0" rtlCol="0" anchor="t">
            <a:spAutoFit/>
          </a:bodyPr>
          <a:lstStyle/>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Java: Used for backend logic and building APIs.</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Spring Boot: Framework to simplify web application development, providing REST API support and dependency injection.</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Maven: Build automation and dependency management tool handles libraries, compiles code, and packages the project.</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MySQL: Relational database to store product details, inventory, and user information.</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Spring Data JPA: For easy database integration and CRUD operations without writing complex SQL.</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algn="l">
              <a:lnSpc>
                <a:spcPts val="2930"/>
              </a:lnSpc>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Thymeleaf : Template engine for rendering dynamic web pages directly from Spring Boot.</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p:txBody>
      </p:sp>
      <p:sp>
        <p:nvSpPr>
          <p:cNvPr id="6" name="TextBox 6"/>
          <p:cNvSpPr txBox="1"/>
          <p:nvPr/>
        </p:nvSpPr>
        <p:spPr>
          <a:xfrm>
            <a:off x="381000" y="800100"/>
            <a:ext cx="12298680" cy="2023110"/>
          </a:xfrm>
          <a:prstGeom prst="rect">
            <a:avLst/>
          </a:prstGeom>
        </p:spPr>
        <p:txBody>
          <a:bodyPr wrap="square" lIns="0" tIns="0" rIns="0" bIns="0" rtlCol="0" anchor="t">
            <a:noAutofit/>
          </a:bodyPr>
          <a:lstStyle/>
          <a:p>
            <a:pPr algn="l">
              <a:lnSpc>
                <a:spcPts val="9000"/>
              </a:lnSpc>
            </a:pPr>
            <a:r>
              <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Tech Stack &amp; Role</a:t>
            </a:r>
            <a:r>
              <a:rPr lang="en-US" alt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rPr>
              <a:t> </a:t>
            </a:r>
            <a:endParaRPr lang="en-US" alt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flipH="1">
            <a:off x="-89535" y="8652510"/>
            <a:ext cx="19671665" cy="1634490"/>
          </a:xfrm>
          <a:custGeom>
            <a:avLst/>
            <a:gdLst/>
            <a:ahLst/>
            <a:cxnLst/>
            <a:rect l="l" t="t" r="r" b="b"/>
            <a:pathLst>
              <a:path w="20420254" h="5768722">
                <a:moveTo>
                  <a:pt x="20420254" y="0"/>
                </a:moveTo>
                <a:lnTo>
                  <a:pt x="0" y="0"/>
                </a:lnTo>
                <a:lnTo>
                  <a:pt x="0" y="5768722"/>
                </a:lnTo>
                <a:lnTo>
                  <a:pt x="20420254" y="5768722"/>
                </a:lnTo>
                <a:lnTo>
                  <a:pt x="20420254" y="0"/>
                </a:lnTo>
                <a:close/>
              </a:path>
            </a:pathLst>
          </a:custGeom>
          <a:blipFill>
            <a:blip r:embed="rId1"/>
            <a:stretch>
              <a:fillRect/>
            </a:stretch>
          </a:blipFill>
        </p:spPr>
        <p:txBody>
          <a:bodyPr/>
          <a:p>
            <a:endParaRPr lang="en-US"/>
          </a:p>
        </p:txBody>
      </p:sp>
      <p:grpSp>
        <p:nvGrpSpPr>
          <p:cNvPr id="3" name="Group 3"/>
          <p:cNvGrpSpPr/>
          <p:nvPr/>
        </p:nvGrpSpPr>
        <p:grpSpPr>
          <a:xfrm rot="0">
            <a:off x="10907395" y="-187325"/>
            <a:ext cx="10954385" cy="10904855"/>
            <a:chOff x="687070" y="247650"/>
            <a:chExt cx="11148060" cy="12400280"/>
          </a:xfrm>
        </p:grpSpPr>
        <p:sp>
          <p:nvSpPr>
            <p:cNvPr id="4" name="Freeform 4"/>
            <p:cNvSpPr/>
            <p:nvPr/>
          </p:nvSpPr>
          <p:spPr>
            <a:xfrm>
              <a:off x="366333" y="5962"/>
              <a:ext cx="10331959" cy="12110687"/>
            </a:xfrm>
            <a:custGeom>
              <a:avLst/>
              <a:gdLst/>
              <a:ahLst/>
              <a:cxnLst/>
              <a:rect l="l" t="t" r="r" b="b"/>
              <a:pathLst>
                <a:path w="10331959" h="12110687">
                  <a:moveTo>
                    <a:pt x="8848787" y="1491368"/>
                  </a:moveTo>
                  <a:cubicBezTo>
                    <a:pt x="8406827" y="966858"/>
                    <a:pt x="7868347" y="502038"/>
                    <a:pt x="7224457" y="246768"/>
                  </a:cubicBezTo>
                  <a:cubicBezTo>
                    <a:pt x="6765987" y="65158"/>
                    <a:pt x="6266877" y="-5962"/>
                    <a:pt x="5772847" y="388"/>
                  </a:cubicBezTo>
                  <a:cubicBezTo>
                    <a:pt x="3687507" y="30868"/>
                    <a:pt x="1791397" y="1485018"/>
                    <a:pt x="922717" y="3340488"/>
                  </a:cubicBezTo>
                  <a:cubicBezTo>
                    <a:pt x="160717" y="4971168"/>
                    <a:pt x="-366333" y="7786758"/>
                    <a:pt x="314387" y="9451728"/>
                  </a:cubicBezTo>
                  <a:cubicBezTo>
                    <a:pt x="993837" y="11116698"/>
                    <a:pt x="2133027" y="11999348"/>
                    <a:pt x="3881817" y="12075548"/>
                  </a:cubicBezTo>
                  <a:cubicBezTo>
                    <a:pt x="6635177" y="12394318"/>
                    <a:pt x="8721787" y="10496938"/>
                    <a:pt x="9751757" y="8303648"/>
                  </a:cubicBezTo>
                  <a:cubicBezTo>
                    <a:pt x="10781728" y="6110358"/>
                    <a:pt x="10415967" y="3355728"/>
                    <a:pt x="8848787" y="1491368"/>
                  </a:cubicBezTo>
                  <a:close/>
                </a:path>
              </a:pathLst>
            </a:custGeom>
            <a:blipFill>
              <a:blip r:embed="rId2"/>
              <a:stretch>
                <a:fillRect l="-37966" r="-37966"/>
              </a:stretch>
            </a:blipFill>
          </p:spPr>
        </p:sp>
      </p:grpSp>
      <p:sp>
        <p:nvSpPr>
          <p:cNvPr id="5" name="TextBox 5"/>
          <p:cNvSpPr txBox="1"/>
          <p:nvPr/>
        </p:nvSpPr>
        <p:spPr>
          <a:xfrm>
            <a:off x="228600" y="2095500"/>
            <a:ext cx="10805795" cy="4166235"/>
          </a:xfrm>
          <a:prstGeom prst="rect">
            <a:avLst/>
          </a:prstGeom>
        </p:spPr>
        <p:txBody>
          <a:bodyPr wrap="square" lIns="0" tIns="0" rIns="0" bIns="0" rtlCol="0" anchor="t">
            <a:noAutofit/>
          </a:bodyPr>
          <a:lstStyle/>
          <a:p>
            <a:pPr algn="l">
              <a:lnSpc>
                <a:spcPts val="2930"/>
              </a:lnSpc>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marL="457200" indent="-457200" algn="l">
              <a:lnSpc>
                <a:spcPts val="2930"/>
              </a:lnSpc>
              <a:buFont typeface="Arial" panose="020B0604020202020204" pitchFamily="34" charset="0"/>
              <a:buChar char="•"/>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Built backend APIs for product listing, inventory, and price tracking.</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marL="457200" indent="-457200" algn="l">
              <a:lnSpc>
                <a:spcPts val="2930"/>
              </a:lnSpc>
              <a:buFont typeface="Arial" panose="020B0604020202020204" pitchFamily="34" charset="0"/>
              <a:buChar char="•"/>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marL="457200" indent="-457200" algn="l">
              <a:lnSpc>
                <a:spcPts val="2930"/>
              </a:lnSpc>
              <a:buFont typeface="Arial" panose="020B0604020202020204" pitchFamily="34" charset="0"/>
              <a:buChar char="•"/>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Designed and connected database tables for products, inventory, and users.</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marL="457200" indent="-457200" algn="l">
              <a:lnSpc>
                <a:spcPts val="2930"/>
              </a:lnSpc>
              <a:buFont typeface="Arial" panose="020B0604020202020204" pitchFamily="34" charset="0"/>
              <a:buChar char="•"/>
            </a:pP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marL="457200" indent="-457200" algn="l">
              <a:lnSpc>
                <a:spcPts val="2930"/>
              </a:lnSpc>
              <a:buFont typeface="Arial" panose="020B0604020202020204" pitchFamily="34" charset="0"/>
              <a:buChar char="•"/>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Developed modules end-to-end:</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indent="0" algn="l">
              <a:lnSpc>
                <a:spcPts val="2930"/>
              </a:lnSpc>
              <a:buFont typeface="Arial" panose="020B0604020202020204" pitchFamily="34" charset="0"/>
              <a:buNone/>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      Product module: Farmers can add or update products and manage prices.</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indent="0" algn="l">
              <a:lnSpc>
                <a:spcPts val="2930"/>
              </a:lnSpc>
              <a:buFont typeface="Arial" panose="020B0604020202020204" pitchFamily="34" charset="0"/>
              <a:buNone/>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      Inventory module: Tracks stock, gives low-stock alerts, and hides products </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indent="0" algn="l">
              <a:lnSpc>
                <a:spcPts val="2930"/>
              </a:lnSpc>
              <a:buFont typeface="Arial" panose="020B0604020202020204" pitchFamily="34" charset="0"/>
              <a:buNone/>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      w</a:t>
            </a: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hen out of stock.</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a:p>
            <a:pPr indent="0" algn="l">
              <a:lnSpc>
                <a:spcPts val="2930"/>
              </a:lnSpc>
              <a:buFont typeface="Arial" panose="020B0604020202020204" pitchFamily="34" charset="0"/>
              <a:buNone/>
            </a:pPr>
            <a:r>
              <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rPr>
              <a:t>        </a:t>
            </a:r>
            <a:endParaRPr lang="en-US" altLang="en-US" sz="2600">
              <a:solidFill>
                <a:srgbClr val="0A1618"/>
              </a:solidFill>
              <a:latin typeface="Times New Roman" panose="02020603050405020304" charset="0"/>
              <a:ea typeface="Open Sauce" panose="00000500000000000000"/>
              <a:cs typeface="Times New Roman" panose="02020603050405020304" charset="0"/>
              <a:sym typeface="Open Sauce" panose="00000500000000000000"/>
            </a:endParaRPr>
          </a:p>
        </p:txBody>
      </p:sp>
      <p:sp>
        <p:nvSpPr>
          <p:cNvPr id="6" name="TextBox 6"/>
          <p:cNvSpPr txBox="1"/>
          <p:nvPr/>
        </p:nvSpPr>
        <p:spPr>
          <a:xfrm>
            <a:off x="675640" y="1043305"/>
            <a:ext cx="12385040" cy="1129665"/>
          </a:xfrm>
          <a:prstGeom prst="rect">
            <a:avLst/>
          </a:prstGeom>
        </p:spPr>
        <p:txBody>
          <a:bodyPr wrap="square" lIns="0" tIns="0" rIns="0" bIns="0" rtlCol="0" anchor="t">
            <a:noAutofit/>
          </a:bodyPr>
          <a:lstStyle/>
          <a:p>
            <a:pPr algn="l">
              <a:lnSpc>
                <a:spcPts val="9000"/>
              </a:lnSpc>
            </a:pPr>
            <a:r>
              <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Tech Stack &amp; Role</a:t>
            </a:r>
            <a:r>
              <a:rPr lang="en-US" alt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rPr>
              <a:t> </a:t>
            </a:r>
            <a:endParaRPr lang="en-US" altLang="en-US" sz="9000" b="1">
              <a:solidFill>
                <a:srgbClr val="0A1618"/>
              </a:solidFill>
              <a:latin typeface="Open Sauce Bold" panose="00000800000000000000"/>
              <a:ea typeface="Open Sauce Bold" panose="00000800000000000000"/>
              <a:cs typeface="Open Sauce Bold" panose="00000800000000000000"/>
              <a:sym typeface="Open Sauce Bold" panose="000008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8977724" y="2730415"/>
            <a:ext cx="16230600" cy="2617184"/>
          </a:xfrm>
          <a:custGeom>
            <a:avLst/>
            <a:gdLst/>
            <a:ahLst/>
            <a:cxnLst/>
            <a:rect l="l" t="t" r="r" b="b"/>
            <a:pathLst>
              <a:path w="16230600" h="2617184">
                <a:moveTo>
                  <a:pt x="0" y="0"/>
                </a:moveTo>
                <a:lnTo>
                  <a:pt x="16230600" y="0"/>
                </a:lnTo>
                <a:lnTo>
                  <a:pt x="16230600" y="2617184"/>
                </a:lnTo>
                <a:lnTo>
                  <a:pt x="0" y="2617184"/>
                </a:lnTo>
                <a:lnTo>
                  <a:pt x="0" y="0"/>
                </a:lnTo>
                <a:close/>
              </a:path>
            </a:pathLst>
          </a:custGeom>
          <a:blipFill>
            <a:blip r:embed="rId1"/>
            <a:stretch>
              <a:fillRect/>
            </a:stretch>
          </a:blipFill>
        </p:spPr>
      </p:sp>
      <p:sp>
        <p:nvSpPr>
          <p:cNvPr id="3" name="TextBox 3"/>
          <p:cNvSpPr txBox="1"/>
          <p:nvPr/>
        </p:nvSpPr>
        <p:spPr>
          <a:xfrm>
            <a:off x="-608965" y="1028700"/>
            <a:ext cx="7099935" cy="414020"/>
          </a:xfrm>
          <a:prstGeom prst="rect">
            <a:avLst/>
          </a:prstGeom>
        </p:spPr>
        <p:txBody>
          <a:bodyPr wrap="square" lIns="0" tIns="0" rIns="0" bIns="0" rtlCol="0" anchor="t">
            <a:spAutoFit/>
          </a:bodyPr>
          <a:lstStyle/>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1: Farm2Home</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6" name="Text Box 5"/>
          <p:cNvSpPr txBox="1"/>
          <p:nvPr/>
        </p:nvSpPr>
        <p:spPr>
          <a:xfrm>
            <a:off x="591185" y="1791335"/>
            <a:ext cx="14196060" cy="7740650"/>
          </a:xfrm>
          <a:prstGeom prst="rect">
            <a:avLst/>
          </a:prstGeom>
        </p:spPr>
        <p:txBody>
          <a:bodyPr wrap="square">
            <a:noAutofit/>
          </a:bodyPr>
          <a:p>
            <a:pPr>
              <a:spcAft>
                <a:spcPct val="60000"/>
              </a:spcAft>
            </a:pPr>
            <a:endParaRPr lang="en-US" altLang="en-US" sz="2600">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2"/>
          <a:srcRect t="3333" b="19630"/>
          <a:stretch>
            <a:fillRect/>
          </a:stretch>
        </p:blipFill>
        <p:spPr>
          <a:xfrm>
            <a:off x="5257800" y="1943100"/>
            <a:ext cx="6858000" cy="7924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5" name="Freeform 5"/>
          <p:cNvSpPr/>
          <p:nvPr/>
        </p:nvSpPr>
        <p:spPr>
          <a:xfrm>
            <a:off x="635" y="7091680"/>
            <a:ext cx="14785340" cy="3174365"/>
          </a:xfrm>
          <a:custGeom>
            <a:avLst/>
            <a:gdLst/>
            <a:ahLst/>
            <a:cxnLst/>
            <a:rect l="l" t="t" r="r" b="b"/>
            <a:pathLst>
              <a:path w="16230600" h="5234368">
                <a:moveTo>
                  <a:pt x="0" y="0"/>
                </a:moveTo>
                <a:lnTo>
                  <a:pt x="16230600" y="0"/>
                </a:lnTo>
                <a:lnTo>
                  <a:pt x="16230600" y="5234368"/>
                </a:lnTo>
                <a:lnTo>
                  <a:pt x="0" y="5234368"/>
                </a:lnTo>
                <a:lnTo>
                  <a:pt x="0" y="0"/>
                </a:lnTo>
                <a:close/>
              </a:path>
            </a:pathLst>
          </a:custGeom>
          <a:blipFill>
            <a:blip r:embed="rId1"/>
            <a:stretch>
              <a:fillRect/>
            </a:stretch>
          </a:blipFill>
        </p:spPr>
      </p:sp>
      <p:sp>
        <p:nvSpPr>
          <p:cNvPr id="13" name="Text Box 12"/>
          <p:cNvSpPr txBox="1"/>
          <p:nvPr/>
        </p:nvSpPr>
        <p:spPr>
          <a:xfrm>
            <a:off x="533400" y="800100"/>
            <a:ext cx="8119745" cy="466090"/>
          </a:xfrm>
          <a:prstGeom prst="rect">
            <a:avLst/>
          </a:prstGeom>
          <a:noFill/>
        </p:spPr>
        <p:txBody>
          <a:bodyPr wrap="square" rtlCol="0" anchor="t">
            <a:noAutofit/>
          </a:bodyPr>
          <a:p>
            <a:pPr algn="ctr">
              <a:lnSpc>
                <a:spcPts val="3230"/>
              </a:lnSpc>
            </a:pPr>
            <a:r>
              <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PROJECT 2: Fake News Detection System</a:t>
            </a:r>
            <a:endParaRPr lang="en-US" altLang="en-US" sz="323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14" name="Text Box 13"/>
          <p:cNvSpPr txBox="1"/>
          <p:nvPr/>
        </p:nvSpPr>
        <p:spPr>
          <a:xfrm>
            <a:off x="742950" y="1638300"/>
            <a:ext cx="16801465" cy="5493385"/>
          </a:xfrm>
          <a:prstGeom prst="rect">
            <a:avLst/>
          </a:prstGeom>
        </p:spPr>
        <p:txBody>
          <a:bodyPr wrap="square">
            <a:noAutofit/>
          </a:bodyPr>
          <a:p>
            <a:pPr algn="l"/>
            <a:r>
              <a:rPr sz="2600" b="1">
                <a:sym typeface="+mn-ea"/>
              </a:rPr>
              <a:t>Overview: </a:t>
            </a:r>
            <a:endParaRPr sz="2600">
              <a:latin typeface="Times New Roman" panose="02020603050405020304" charset="0"/>
              <a:cs typeface="Times New Roman" panose="02020603050405020304" charset="0"/>
            </a:endParaRPr>
          </a:p>
          <a:p>
            <a:pPr algn="l"/>
            <a:endParaRPr sz="2600">
              <a:latin typeface="Times New Roman" panose="02020603050405020304" charset="0"/>
              <a:cs typeface="Times New Roman" panose="02020603050405020304" charset="0"/>
            </a:endParaRPr>
          </a:p>
          <a:p>
            <a:pPr algn="l"/>
            <a:r>
              <a:rPr sz="2600">
                <a:latin typeface="Times New Roman" panose="02020603050405020304" charset="0"/>
                <a:cs typeface="Times New Roman" panose="02020603050405020304" charset="0"/>
              </a:rPr>
              <a:t>Fake news spreads rapidly online, misleading people and damaging trust in society. Manual fact‑checking is too slow and cannot handle the huge amount of content shared every day. That’s why this project is important: it provides an automated system that uses NLP and machine learning to quickly analyze articles and classify them as Real or Fake. This makes fact‑checking faster, scalable, and reliable — helping reduce misinformation and ensuring people access trustworthy information.</a:t>
            </a:r>
            <a:endParaRPr sz="2600">
              <a:latin typeface="Times New Roman" panose="02020603050405020304" charset="0"/>
              <a:cs typeface="Times New Roman" panose="02020603050405020304" charset="0"/>
            </a:endParaRPr>
          </a:p>
          <a:p>
            <a:pPr algn="l"/>
            <a:endParaRPr sz="2600">
              <a:latin typeface="Times New Roman" panose="02020603050405020304" charset="0"/>
              <a:cs typeface="Times New Roman" panose="02020603050405020304" charset="0"/>
            </a:endParaRPr>
          </a:p>
          <a:p>
            <a:pPr marL="457200" indent="-457200" algn="l">
              <a:buFont typeface="Arial" panose="020B0604020202020204" pitchFamily="34" charset="0"/>
              <a:buChar char="•"/>
            </a:pPr>
            <a:r>
              <a:rPr lang="en-US" altLang="en-US" sz="2600">
                <a:latin typeface="Times New Roman" panose="02020603050405020304" charset="0"/>
                <a:cs typeface="Times New Roman" panose="02020603050405020304" charset="0"/>
              </a:rPr>
              <a:t>Automated fake news detection: Classifies articles as Real or Fake.</a:t>
            </a:r>
            <a:endParaRPr lang="en-US" altLang="en-US" sz="2600">
              <a:latin typeface="Times New Roman" panose="02020603050405020304" charset="0"/>
              <a:cs typeface="Times New Roman" panose="02020603050405020304" charset="0"/>
            </a:endParaRPr>
          </a:p>
          <a:p>
            <a:pPr marL="457200" indent="-457200" algn="l">
              <a:buFont typeface="Arial" panose="020B0604020202020204" pitchFamily="34" charset="0"/>
              <a:buChar char="•"/>
            </a:pPr>
            <a:r>
              <a:rPr lang="en-US" altLang="en-US" sz="2600">
                <a:latin typeface="Times New Roman" panose="02020603050405020304" charset="0"/>
                <a:cs typeface="Times New Roman" panose="02020603050405020304" charset="0"/>
              </a:rPr>
              <a:t>NLP with TF‑IDF patterns: Identifies important words (e.g., “virus” vs. common words like “the”) for clearer results.</a:t>
            </a:r>
            <a:endParaRPr lang="en-US" altLang="en-US" sz="2600">
              <a:latin typeface="Times New Roman" panose="02020603050405020304" charset="0"/>
              <a:cs typeface="Times New Roman" panose="02020603050405020304" charset="0"/>
            </a:endParaRPr>
          </a:p>
          <a:p>
            <a:pPr marL="457200" indent="-457200" algn="l">
              <a:buFont typeface="Arial" panose="020B0604020202020204" pitchFamily="34" charset="0"/>
              <a:buChar char="•"/>
            </a:pPr>
            <a:r>
              <a:rPr lang="en-US" altLang="en-US" sz="2600">
                <a:latin typeface="Times New Roman" panose="02020603050405020304" charset="0"/>
                <a:cs typeface="Times New Roman" panose="02020603050405020304" charset="0"/>
              </a:rPr>
              <a:t>ML models (Logistic Regression, Naive Bayes): Trained on labeled datasets for accuracy.</a:t>
            </a:r>
            <a:endParaRPr lang="en-US" altLang="en-US" sz="2600">
              <a:latin typeface="Times New Roman" panose="02020603050405020304" charset="0"/>
              <a:cs typeface="Times New Roman" panose="02020603050405020304" charset="0"/>
            </a:endParaRPr>
          </a:p>
          <a:p>
            <a:pPr marL="457200" indent="-457200" algn="l">
              <a:buFont typeface="Arial" panose="020B0604020202020204" pitchFamily="34" charset="0"/>
              <a:buChar char="•"/>
            </a:pPr>
            <a:r>
              <a:rPr lang="en-US" altLang="en-US" sz="2600">
                <a:latin typeface="Times New Roman" panose="02020603050405020304" charset="0"/>
                <a:cs typeface="Times New Roman" panose="02020603050405020304" charset="0"/>
              </a:rPr>
              <a:t>Fast &amp; scalable: Handles massive online content in real time.</a:t>
            </a:r>
            <a:endParaRPr lang="en-US" altLang="en-US" sz="260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a:off x="0" y="8399780"/>
            <a:ext cx="18829153" cy="3036201"/>
          </a:xfrm>
          <a:custGeom>
            <a:avLst/>
            <a:gdLst/>
            <a:ahLst/>
            <a:cxnLst/>
            <a:rect l="l" t="t" r="r" b="b"/>
            <a:pathLst>
              <a:path w="18829153" h="3036201">
                <a:moveTo>
                  <a:pt x="0" y="0"/>
                </a:moveTo>
                <a:lnTo>
                  <a:pt x="18829153" y="0"/>
                </a:lnTo>
                <a:lnTo>
                  <a:pt x="18829153" y="3036201"/>
                </a:lnTo>
                <a:lnTo>
                  <a:pt x="0" y="3036201"/>
                </a:lnTo>
                <a:lnTo>
                  <a:pt x="0" y="0"/>
                </a:lnTo>
                <a:close/>
              </a:path>
            </a:pathLst>
          </a:custGeom>
          <a:blipFill>
            <a:blip r:embed="rId1"/>
            <a:stretch>
              <a:fillRect/>
            </a:stretch>
          </a:blipFill>
        </p:spPr>
      </p:sp>
      <p:sp>
        <p:nvSpPr>
          <p:cNvPr id="8" name="Text Box 7"/>
          <p:cNvSpPr txBox="1"/>
          <p:nvPr/>
        </p:nvSpPr>
        <p:spPr>
          <a:xfrm>
            <a:off x="838200" y="1671955"/>
            <a:ext cx="16357600" cy="6379210"/>
          </a:xfrm>
          <a:prstGeom prst="rect">
            <a:avLst/>
          </a:prstGeom>
        </p:spPr>
        <p:txBody>
          <a:bodyPr wrap="square">
            <a:noAutofit/>
          </a:bodyPr>
          <a:p>
            <a:pPr>
              <a:spcAft>
                <a:spcPct val="60000"/>
              </a:spcAft>
            </a:pPr>
            <a:endParaRPr sz="2200" b="1"/>
          </a:p>
          <a:p>
            <a:pPr>
              <a:buFont typeface="Arial" panose="020B0604020202020204"/>
              <a:buChar char="•"/>
            </a:pPr>
            <a:r>
              <a:rPr sz="2600">
                <a:latin typeface="Times New Roman" panose="02020603050405020304" charset="0"/>
                <a:cs typeface="Times New Roman" panose="02020603050405020304" charset="0"/>
              </a:rPr>
              <a:t>Python: Chosen as the core language because it is easy to learn, widely used in ML, and has strong libraries for data science.</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Datasets &amp; Web Scraping: </a:t>
            </a:r>
            <a:r>
              <a:rPr lang="en-US" sz="2600">
                <a:latin typeface="Times New Roman" panose="02020603050405020304" charset="0"/>
                <a:cs typeface="Times New Roman" panose="02020603050405020304" charset="0"/>
              </a:rPr>
              <a:t>T</a:t>
            </a:r>
            <a:r>
              <a:rPr sz="2600">
                <a:latin typeface="Times New Roman" panose="02020603050405020304" charset="0"/>
                <a:cs typeface="Times New Roman" panose="02020603050405020304" charset="0"/>
              </a:rPr>
              <a:t>o gather large volumes of real and fake news articles from online sources</a:t>
            </a:r>
            <a:r>
              <a:rPr lang="en-US" sz="2600">
                <a:latin typeface="Times New Roman" panose="02020603050405020304" charset="0"/>
                <a:cs typeface="Times New Roman" panose="02020603050405020304" charset="0"/>
              </a:rPr>
              <a:t> like Kaggle</a:t>
            </a:r>
            <a:r>
              <a:rPr sz="2600">
                <a:latin typeface="Times New Roman" panose="02020603050405020304" charset="0"/>
                <a:cs typeface="Times New Roman" panose="02020603050405020304" charset="0"/>
              </a:rPr>
              <a:t> to train and test the model.</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NLTK / SpaCy: Used for Natural Language Processing tasks like cleaning text, tokenization, and removing stop‑words. This ensures the model focuses only on meaningful words.</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Pandas &amp; NumPy: Essential for handling large datasets and performing fast numerical operations during preprocessing.</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Vectorization (BoW &amp; TF‑IDF): Converts text into numerical features so ML models can understand it. TF‑IDF was chosen because it highlights important words (like “virus”) over common ones (like “the”), improving accuracy.</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Scikit‑learn: Provides reliable ML algorithms (Logistic Regression, Naive Bayes) that are simple to implement and effective for text classification.</a:t>
            </a:r>
            <a:endParaRPr sz="2600">
              <a:latin typeface="Times New Roman" panose="02020603050405020304" charset="0"/>
              <a:cs typeface="Times New Roman" panose="02020603050405020304" charset="0"/>
            </a:endParaRPr>
          </a:p>
          <a:p>
            <a:pPr>
              <a:buFont typeface="Arial" panose="020B0604020202020204"/>
              <a:buChar char="•"/>
            </a:pPr>
            <a:r>
              <a:rPr sz="2600">
                <a:latin typeface="Times New Roman" panose="02020603050405020304" charset="0"/>
                <a:cs typeface="Times New Roman" panose="02020603050405020304" charset="0"/>
              </a:rPr>
              <a:t>FastAPI: Used to integrate the trained model into a backend system, allowing real‑time predictions through APIs. It’s lightweight and fast, making deployment easier.</a:t>
            </a:r>
            <a:endParaRPr sz="2600">
              <a:latin typeface="Times New Roman" panose="02020603050405020304" charset="0"/>
              <a:cs typeface="Times New Roman" panose="02020603050405020304" charset="0"/>
            </a:endParaRPr>
          </a:p>
        </p:txBody>
      </p:sp>
      <p:sp>
        <p:nvSpPr>
          <p:cNvPr id="9" name="Text Box 8"/>
          <p:cNvSpPr txBox="1"/>
          <p:nvPr/>
        </p:nvSpPr>
        <p:spPr>
          <a:xfrm>
            <a:off x="762000" y="1333500"/>
            <a:ext cx="8789670" cy="540385"/>
          </a:xfrm>
          <a:prstGeom prst="rect">
            <a:avLst/>
          </a:prstGeom>
          <a:noFill/>
        </p:spPr>
        <p:txBody>
          <a:bodyPr wrap="square" rtlCol="0" anchor="t">
            <a:noAutofit/>
          </a:bodyPr>
          <a:p>
            <a:r>
              <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Tech Stack &amp; Role</a:t>
            </a:r>
            <a:endPar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F8F0"/>
        </a:solidFill>
        <a:effectLst/>
      </p:bgPr>
    </p:bg>
    <p:spTree>
      <p:nvGrpSpPr>
        <p:cNvPr id="1" name=""/>
        <p:cNvGrpSpPr/>
        <p:nvPr/>
      </p:nvGrpSpPr>
      <p:grpSpPr>
        <a:xfrm>
          <a:off x="0" y="0"/>
          <a:ext cx="0" cy="0"/>
          <a:chOff x="0" y="0"/>
          <a:chExt cx="0" cy="0"/>
        </a:xfrm>
      </p:grpSpPr>
      <p:sp>
        <p:nvSpPr>
          <p:cNvPr id="2" name="Freeform 2"/>
          <p:cNvSpPr/>
          <p:nvPr/>
        </p:nvSpPr>
        <p:spPr>
          <a:xfrm rot="5400000">
            <a:off x="-3685232" y="2545736"/>
            <a:ext cx="11575853" cy="4702690"/>
          </a:xfrm>
          <a:custGeom>
            <a:avLst/>
            <a:gdLst/>
            <a:ahLst/>
            <a:cxnLst/>
            <a:rect l="l" t="t" r="r" b="b"/>
            <a:pathLst>
              <a:path w="11575853" h="4702690">
                <a:moveTo>
                  <a:pt x="0" y="0"/>
                </a:moveTo>
                <a:lnTo>
                  <a:pt x="11575854" y="0"/>
                </a:lnTo>
                <a:lnTo>
                  <a:pt x="11575854" y="4702690"/>
                </a:lnTo>
                <a:lnTo>
                  <a:pt x="0" y="4702690"/>
                </a:lnTo>
                <a:lnTo>
                  <a:pt x="0" y="0"/>
                </a:lnTo>
                <a:close/>
              </a:path>
            </a:pathLst>
          </a:custGeom>
          <a:blipFill>
            <a:blip r:embed="rId1"/>
            <a:stretch>
              <a:fillRect/>
            </a:stretch>
          </a:blipFill>
        </p:spPr>
      </p:sp>
      <p:sp>
        <p:nvSpPr>
          <p:cNvPr id="8" name="Text Box 7"/>
          <p:cNvSpPr txBox="1"/>
          <p:nvPr/>
        </p:nvSpPr>
        <p:spPr>
          <a:xfrm>
            <a:off x="1524000" y="1028700"/>
            <a:ext cx="9144000" cy="583565"/>
          </a:xfrm>
          <a:prstGeom prst="rect">
            <a:avLst/>
          </a:prstGeom>
          <a:noFill/>
        </p:spPr>
        <p:txBody>
          <a:bodyPr wrap="square" rtlCol="0" anchor="t">
            <a:spAutoFit/>
          </a:bodyPr>
          <a:p>
            <a:r>
              <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rPr>
              <a:t>Tech Stack &amp; Role</a:t>
            </a:r>
            <a:endParaRPr lang="en-US" altLang="en-US" sz="3200" b="1">
              <a:solidFill>
                <a:srgbClr val="0A1618"/>
              </a:solidFill>
              <a:latin typeface="Times New Roman" panose="02020603050405020304" charset="0"/>
              <a:ea typeface="Open Sauce Bold" panose="00000800000000000000"/>
              <a:cs typeface="Times New Roman" panose="02020603050405020304" charset="0"/>
              <a:sym typeface="Open Sauce Bold" panose="00000800000000000000"/>
            </a:endParaRPr>
          </a:p>
        </p:txBody>
      </p:sp>
      <p:sp>
        <p:nvSpPr>
          <p:cNvPr id="9" name="Text Box 8"/>
          <p:cNvSpPr txBox="1"/>
          <p:nvPr/>
        </p:nvSpPr>
        <p:spPr>
          <a:xfrm>
            <a:off x="2191385" y="2143125"/>
            <a:ext cx="14389735" cy="5572760"/>
          </a:xfrm>
          <a:prstGeom prst="rect">
            <a:avLst/>
          </a:prstGeom>
        </p:spPr>
        <p:txBody>
          <a:bodyPr wrap="square">
            <a:noAutofit/>
          </a:bodyPr>
          <a:p>
            <a:pPr algn="l"/>
            <a:r>
              <a:rPr sz="2600">
                <a:latin typeface="Times New Roman" panose="02020603050405020304" charset="0"/>
                <a:cs typeface="Times New Roman" panose="02020603050405020304" charset="0"/>
              </a:rPr>
              <a:t>In this project, I contributed to both the machine learning model development and the frontend interface, making the system technically strong and user‑friendly. On the ML side, I helped build and evaluate models like Logistic Regression and Naive Bayes, which are well‑suited for text classification. My work involved cleaning and preprocessing raw news data, applying feature extraction techniques such as Bag of Words and TF‑IDF to highlight important words, and training the models on labeled datasets of real and fake news. I also tested and compared their performance using accuracy and precision metrics to ensure reliable predictions.</a:t>
            </a:r>
            <a:endParaRPr sz="2600">
              <a:latin typeface="Times New Roman" panose="02020603050405020304" charset="0"/>
              <a:cs typeface="Times New Roman" panose="02020603050405020304" charset="0"/>
            </a:endParaRPr>
          </a:p>
          <a:p>
            <a:pPr algn="l"/>
            <a:r>
              <a:rPr sz="2600">
                <a:latin typeface="Times New Roman" panose="02020603050405020304" charset="0"/>
                <a:cs typeface="Times New Roman" panose="02020603050405020304" charset="0"/>
              </a:rPr>
              <a:t>At the same time, I assisted in developing the frontend interface so the system could be easily used by anyone. I designed a simple input form where users can paste a news article URL, which is then sent to the backend (FastAPI) for analysis. The results are displayed clearly, showing whether the article is predicted as Real or Fake. This made the project more practical, turning the ML model into an interactive application rather than just backend code.</a:t>
            </a:r>
            <a:endParaRPr sz="2600">
              <a:latin typeface="Times New Roman" panose="02020603050405020304" charset="0"/>
              <a:cs typeface="Times New Roman" panose="02020603050405020304" charset="0"/>
            </a:endParaRPr>
          </a:p>
          <a:p>
            <a:pPr algn="l"/>
            <a:r>
              <a:rPr sz="2600">
                <a:latin typeface="Times New Roman" panose="02020603050405020304" charset="0"/>
                <a:cs typeface="Times New Roman" panose="02020603050405020304" charset="0"/>
              </a:rPr>
              <a:t>By working on both model building and frontend integration, I ensured the project not only had a strong technical foundation but also delivered a smooth experience for end users.</a:t>
            </a:r>
            <a:endParaRPr sz="2600">
              <a:latin typeface="Times New Roman" panose="02020603050405020304" charset="0"/>
              <a:cs typeface="Times New Roman" panose="02020603050405020304" charset="0"/>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8977</Words>
  <Application>WPS Presentation</Application>
  <PresentationFormat>On-screen Show (4:3)</PresentationFormat>
  <Paragraphs>128</Paragraphs>
  <Slides>17</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17</vt:i4>
      </vt:variant>
    </vt:vector>
  </HeadingPairs>
  <TitlesOfParts>
    <vt:vector size="29" baseType="lpstr">
      <vt:lpstr>Arial</vt:lpstr>
      <vt:lpstr>SimSun</vt:lpstr>
      <vt:lpstr>Wingdings</vt:lpstr>
      <vt:lpstr>Open Sauce Bold</vt:lpstr>
      <vt:lpstr>Segoe Print</vt:lpstr>
      <vt:lpstr>Times New Roman</vt:lpstr>
      <vt:lpstr>Arial</vt:lpstr>
      <vt:lpstr>Open Sauce</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Orange Blue Modern Simple Wave Thesis Defense Presentation</dc:title>
  <dc:creator/>
  <cp:lastModifiedBy>05 Swapna</cp:lastModifiedBy>
  <cp:revision>4</cp:revision>
  <dcterms:created xsi:type="dcterms:W3CDTF">2006-08-16T00:00:00Z</dcterms:created>
  <dcterms:modified xsi:type="dcterms:W3CDTF">2026-01-07T04:08:06Z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786F79EA0BD0430AB30EA54086C7DA71_13</vt:lpwstr>
  </property>
  <property fmtid="{D5CDD505-2E9C-101B-9397-08002B2CF9AE}" pid="3" name="KSOProductBuildVer">
    <vt:lpwstr>1033-12.2.0.23196</vt:lpwstr>
  </property>
</Properties>
</file>

<file path=docProps/thumbnail.jpeg>
</file>